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9" r:id="rId3"/>
    <p:sldId id="258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52" y="-78"/>
      </p:cViewPr>
      <p:guideLst>
        <p:guide orient="horz" pos="216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2019/1/11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ade.chow@huizhi-int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18770" y="1764030"/>
            <a:ext cx="22370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原有岗位人员离职补充</a:t>
            </a:r>
            <a:r>
              <a:rPr lang="en-US" altLang="zh-CN" dirty="0" smtClean="0">
                <a:latin typeface="楷体" panose="02010609060101010101" pitchFamily="49" charset="-122"/>
                <a:ea typeface="楷体" panose="02010609060101010101" pitchFamily="49" charset="-122"/>
              </a:rPr>
              <a:t>/</a:t>
            </a:r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按编制新增</a:t>
            </a:r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                          </a:t>
            </a:r>
            <a:endParaRPr lang="zh-CN" altLang="en-US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0" name="下箭头 9"/>
          <p:cNvSpPr/>
          <p:nvPr/>
        </p:nvSpPr>
        <p:spPr>
          <a:xfrm rot="16200000">
            <a:off x="2913291" y="1696487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08450" y="1487805"/>
            <a:ext cx="365506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部门负责人发邮件给                      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jade(</a:t>
            </a:r>
            <a:r>
              <a:rPr lang="en-US" altLang="zh-CN" sz="1600" dirty="0" err="1" smtClean="0">
                <a:latin typeface="楷体" panose="02010609060101010101" pitchFamily="49" charset="-122"/>
                <a:ea typeface="楷体" panose="02010609060101010101" pitchFamily="49" charset="-122"/>
                <a:hlinkClick r:id="rId2"/>
              </a:rPr>
              <a:t>jade.chow@huizhi-intl.com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)</a:t>
            </a:r>
          </a:p>
          <a:p>
            <a:r>
              <a:rPr lang="zh-CN" altLang="en-US" sz="16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（请注明</a:t>
            </a:r>
            <a:r>
              <a:rPr lang="en-US" altLang="zh-CN" sz="16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---</a:t>
            </a:r>
            <a:r>
              <a:rPr lang="zh-CN" altLang="en-US" sz="16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招聘原因、岗位、需求人数、最迟到岗日期，招聘特别需求）</a:t>
            </a:r>
            <a:endParaRPr lang="zh-CN" altLang="en-US" sz="16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" name="下箭头 11"/>
          <p:cNvSpPr/>
          <p:nvPr/>
        </p:nvSpPr>
        <p:spPr>
          <a:xfrm rot="16200000">
            <a:off x="2913092" y="3051324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08450" y="2642235"/>
            <a:ext cx="473837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部门负责人发邮件给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endio.pan@huizhi-intl.com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及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jade(</a:t>
            </a:r>
            <a:r>
              <a:rPr lang="en-US" altLang="zh-CN" sz="1600" dirty="0" err="1" smtClean="0">
                <a:latin typeface="楷体" panose="02010609060101010101" pitchFamily="49" charset="-122"/>
                <a:ea typeface="楷体" panose="02010609060101010101" pitchFamily="49" charset="-122"/>
                <a:hlinkClick r:id="rId2"/>
              </a:rPr>
              <a:t>jade.chow@huizhi-intl.com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)</a:t>
            </a:r>
          </a:p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附上</a:t>
            </a:r>
            <a:r>
              <a:rPr lang="zh-CN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招聘需求申请表</a:t>
            </a:r>
            <a:r>
              <a:rPr lang="zh-CN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（附件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），</a:t>
            </a:r>
            <a:endParaRPr lang="en-US" altLang="zh-CN" sz="16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1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（所有附件存放于</a:t>
            </a:r>
            <a:r>
              <a:rPr lang="en-US" altLang="zh-CN" sz="1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Hop</a:t>
            </a:r>
            <a:r>
              <a:rPr lang="zh-CN" altLang="en-US" sz="1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共享盘：系统配置</a:t>
            </a:r>
            <a:r>
              <a:rPr lang="en-US" altLang="zh-CN" sz="1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-</a:t>
            </a:r>
          </a:p>
          <a:p>
            <a:r>
              <a:rPr lang="zh-CN" altLang="en-US" sz="1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共享文件</a:t>
            </a:r>
            <a:r>
              <a:rPr lang="en-US" altLang="zh-CN" sz="1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-</a:t>
            </a:r>
            <a:r>
              <a:rPr lang="zh-CN" altLang="en-US" sz="1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公共文件</a:t>
            </a:r>
            <a:r>
              <a:rPr lang="en-US" altLang="zh-CN" sz="1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-</a:t>
            </a:r>
            <a:r>
              <a:rPr lang="zh-CN" altLang="en-US" sz="16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行政及人力资源部</a:t>
            </a:r>
            <a:r>
              <a:rPr lang="zh-CN" altLang="en-US" sz="1600" b="1" dirty="0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）</a:t>
            </a:r>
            <a:endParaRPr lang="en-US" altLang="zh-CN" sz="16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7504" y="3068960"/>
            <a:ext cx="2843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招聘编制内新职位人员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0564" y="475407"/>
            <a:ext cx="8064896" cy="927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 smtClean="0"/>
              <a:t>招聘需求的补充</a:t>
            </a:r>
            <a:endParaRPr lang="en-US" altLang="zh-CN" sz="2400" dirty="0" smtClean="0"/>
          </a:p>
          <a:p>
            <a:pPr algn="ctr">
              <a:lnSpc>
                <a:spcPct val="190000"/>
              </a:lnSpc>
            </a:pPr>
            <a:r>
              <a:rPr lang="zh-CN" altLang="en-US" sz="1600" dirty="0" smtClean="0">
                <a:solidFill>
                  <a:srgbClr val="FF0000"/>
                </a:solidFill>
              </a:rPr>
              <a:t>（</a:t>
            </a:r>
            <a:r>
              <a:rPr lang="zh-CN" altLang="en-US" sz="1600" u="sng" dirty="0" smtClean="0">
                <a:solidFill>
                  <a:srgbClr val="FF0000"/>
                </a:solidFill>
              </a:rPr>
              <a:t>提交节点：提前</a:t>
            </a:r>
            <a:r>
              <a:rPr lang="en-US" altLang="zh-CN" sz="1600" u="sng" dirty="0" smtClean="0">
                <a:solidFill>
                  <a:srgbClr val="FF0000"/>
                </a:solidFill>
              </a:rPr>
              <a:t>2</a:t>
            </a:r>
            <a:r>
              <a:rPr lang="zh-CN" altLang="en-US" sz="1600" u="sng" dirty="0" smtClean="0">
                <a:solidFill>
                  <a:srgbClr val="FF0000"/>
                </a:solidFill>
              </a:rPr>
              <a:t>个月邮件通知</a:t>
            </a:r>
            <a:r>
              <a:rPr lang="zh-CN" altLang="en-US" sz="1600" dirty="0" smtClean="0">
                <a:solidFill>
                  <a:srgbClr val="FF0000"/>
                </a:solidFill>
              </a:rPr>
              <a:t>）</a:t>
            </a:r>
            <a:endParaRPr lang="zh-CN" altLang="en-US" dirty="0"/>
          </a:p>
        </p:txBody>
      </p:sp>
      <p:sp>
        <p:nvSpPr>
          <p:cNvPr id="15" name="标题 1"/>
          <p:cNvSpPr txBox="1">
            <a:spLocks/>
          </p:cNvSpPr>
          <p:nvPr/>
        </p:nvSpPr>
        <p:spPr>
          <a:xfrm>
            <a:off x="-324544" y="4653136"/>
            <a:ext cx="290449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rPr>
              <a:t> 新增编制外职位</a:t>
            </a:r>
          </a:p>
        </p:txBody>
      </p:sp>
      <p:sp>
        <p:nvSpPr>
          <p:cNvPr id="19" name="下箭头 18"/>
          <p:cNvSpPr/>
          <p:nvPr/>
        </p:nvSpPr>
        <p:spPr>
          <a:xfrm rot="16200000">
            <a:off x="2915816" y="4365104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4211960" y="4221088"/>
            <a:ext cx="4572000" cy="82994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部门负责人发邮件给陈总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/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谢总，并抄送给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Endio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和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Jade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16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附上</a:t>
            </a:r>
            <a:r>
              <a:rPr lang="zh-CN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《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招聘需求申请表</a:t>
            </a:r>
            <a:r>
              <a:rPr lang="zh-CN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》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（附件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endParaRPr lang="en-US" altLang="zh-CN" sz="16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1" name="下箭头 20"/>
          <p:cNvSpPr/>
          <p:nvPr/>
        </p:nvSpPr>
        <p:spPr>
          <a:xfrm rot="16200000">
            <a:off x="2915816" y="5229200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4227443" y="5301208"/>
            <a:ext cx="1928733" cy="338554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陈总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/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谢总审批通过</a:t>
            </a:r>
          </a:p>
        </p:txBody>
      </p:sp>
      <p:sp>
        <p:nvSpPr>
          <p:cNvPr id="23" name="下箭头 22"/>
          <p:cNvSpPr/>
          <p:nvPr/>
        </p:nvSpPr>
        <p:spPr>
          <a:xfrm rot="16200000">
            <a:off x="2915816" y="6021288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297516" y="6165304"/>
            <a:ext cx="1210588" cy="338554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HR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展开招聘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544" y="2780928"/>
            <a:ext cx="19678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zh-CN" altLang="en-US" b="1" dirty="0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人员编制预算内</a:t>
            </a:r>
          </a:p>
        </p:txBody>
      </p:sp>
      <p:sp>
        <p:nvSpPr>
          <p:cNvPr id="6" name="下箭头 5"/>
          <p:cNvSpPr/>
          <p:nvPr/>
        </p:nvSpPr>
        <p:spPr>
          <a:xfrm rot="16200000">
            <a:off x="2987824" y="2420888"/>
            <a:ext cx="216024" cy="1080120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 r="23781"/>
          <a:stretch>
            <a:fillRect/>
          </a:stretch>
        </p:blipFill>
        <p:spPr bwMode="auto">
          <a:xfrm>
            <a:off x="4139952" y="1988840"/>
            <a:ext cx="3183225" cy="231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latin typeface="+mn-lt"/>
                <a:ea typeface="+mn-ea"/>
                <a:cs typeface="+mn-cs"/>
              </a:rPr>
              <a:t>员工转正流程的补充</a:t>
            </a:r>
          </a:p>
        </p:txBody>
      </p:sp>
      <p:sp>
        <p:nvSpPr>
          <p:cNvPr id="4" name="矩形 3"/>
          <p:cNvSpPr/>
          <p:nvPr/>
        </p:nvSpPr>
        <p:spPr>
          <a:xfrm>
            <a:off x="1259632" y="980728"/>
            <a:ext cx="7160935" cy="338554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提交数据（员工转正前一周部门负责人系统截取员工业绩数据发邮件给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Jade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</a:p>
        </p:txBody>
      </p:sp>
      <p:sp>
        <p:nvSpPr>
          <p:cNvPr id="5" name="下箭头 4"/>
          <p:cNvSpPr/>
          <p:nvPr/>
        </p:nvSpPr>
        <p:spPr>
          <a:xfrm>
            <a:off x="4427984" y="1340768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2627784" y="1916832"/>
            <a:ext cx="4103836" cy="58477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Jade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审核数据的准确性，并将审核结果发给部门负责人和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Candy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（提交数据后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1-2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天内）</a:t>
            </a:r>
          </a:p>
        </p:txBody>
      </p:sp>
      <p:sp>
        <p:nvSpPr>
          <p:cNvPr id="7" name="下箭头 6"/>
          <p:cNvSpPr/>
          <p:nvPr/>
        </p:nvSpPr>
        <p:spPr>
          <a:xfrm>
            <a:off x="4427984" y="2564904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1331640" y="3068960"/>
            <a:ext cx="6750566" cy="58477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pPr algn="l"/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员工填写</a:t>
            </a:r>
            <a:r>
              <a:rPr lang="zh-CN" altLang="zh-CN" sz="1600" dirty="0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《员工转正申请及评估表》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--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只需要填写员工自述部分</a:t>
            </a:r>
            <a:endParaRPr lang="zh-CN" altLang="en-US" sz="16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/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培训经理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Candy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着手安排员工试用期转正现场考核评估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员工转正前一周）</a:t>
            </a:r>
          </a:p>
        </p:txBody>
      </p:sp>
      <p:sp>
        <p:nvSpPr>
          <p:cNvPr id="9" name="下箭头 8"/>
          <p:cNvSpPr/>
          <p:nvPr/>
        </p:nvSpPr>
        <p:spPr>
          <a:xfrm>
            <a:off x="4427984" y="3717032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979712" y="3789040"/>
            <a:ext cx="1005403" cy="338554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考核通过</a:t>
            </a:r>
          </a:p>
        </p:txBody>
      </p:sp>
      <p:sp>
        <p:nvSpPr>
          <p:cNvPr id="11" name="矩形 10"/>
          <p:cNvSpPr/>
          <p:nvPr/>
        </p:nvSpPr>
        <p:spPr>
          <a:xfrm>
            <a:off x="6444208" y="3789040"/>
            <a:ext cx="1210588" cy="338554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考核不通过</a:t>
            </a:r>
          </a:p>
        </p:txBody>
      </p:sp>
      <p:sp>
        <p:nvSpPr>
          <p:cNvPr id="12" name="下箭头 11"/>
          <p:cNvSpPr/>
          <p:nvPr/>
        </p:nvSpPr>
        <p:spPr>
          <a:xfrm>
            <a:off x="2339752" y="4221088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0" y="4725145"/>
            <a:ext cx="47880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填写评估表中用人部门意见部分并且将实操考核评分表交给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Jade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和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Candy</a:t>
            </a:r>
            <a:endParaRPr lang="zh-CN" altLang="en-US" sz="16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4" name="下箭头 13"/>
          <p:cNvSpPr/>
          <p:nvPr/>
        </p:nvSpPr>
        <p:spPr>
          <a:xfrm>
            <a:off x="2339752" y="5085184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43608" y="5589240"/>
            <a:ext cx="285206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HR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将转正结果交给总经理审批</a:t>
            </a:r>
          </a:p>
        </p:txBody>
      </p:sp>
      <p:sp>
        <p:nvSpPr>
          <p:cNvPr id="16" name="下箭头 15"/>
          <p:cNvSpPr/>
          <p:nvPr/>
        </p:nvSpPr>
        <p:spPr>
          <a:xfrm>
            <a:off x="2339752" y="5877272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827584" y="6381328"/>
            <a:ext cx="3600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通知部门负责人和考核者审批结果</a:t>
            </a:r>
          </a:p>
        </p:txBody>
      </p:sp>
      <p:sp>
        <p:nvSpPr>
          <p:cNvPr id="18" name="下箭头 17"/>
          <p:cNvSpPr/>
          <p:nvPr/>
        </p:nvSpPr>
        <p:spPr>
          <a:xfrm>
            <a:off x="6948264" y="4220835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5292080" y="4725144"/>
            <a:ext cx="41044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填写实操考核评分表交给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Jade</a:t>
            </a:r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和</a:t>
            </a:r>
            <a:r>
              <a:rPr lang="en-US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Candy</a:t>
            </a:r>
            <a:endParaRPr lang="zh-CN" altLang="en-US" sz="16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1" name="下箭头 20"/>
          <p:cNvSpPr/>
          <p:nvPr/>
        </p:nvSpPr>
        <p:spPr>
          <a:xfrm>
            <a:off x="6948264" y="5085184"/>
            <a:ext cx="216024" cy="50405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92D050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5580112" y="5301208"/>
            <a:ext cx="20882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暂缓转正</a:t>
            </a:r>
            <a:endParaRPr lang="en-US" altLang="zh-CN" sz="16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填写</a:t>
            </a:r>
            <a:r>
              <a:rPr lang="zh-CN" altLang="zh-CN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《试用期员工延期通知书》</a:t>
            </a:r>
            <a:endParaRPr lang="zh-CN" altLang="en-US" sz="1600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7668344" y="5301208"/>
            <a:ext cx="14756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试用期劝退</a:t>
            </a:r>
          </a:p>
        </p:txBody>
      </p:sp>
      <p:sp>
        <p:nvSpPr>
          <p:cNvPr id="26" name="矩形 25"/>
          <p:cNvSpPr/>
          <p:nvPr/>
        </p:nvSpPr>
        <p:spPr>
          <a:xfrm>
            <a:off x="5580112" y="6027003"/>
            <a:ext cx="21602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600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（跟部门负责人确认好延缓转正时间，跟进可改进的空间）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490</Words>
  <Application>Microsoft Office PowerPoint</Application>
  <PresentationFormat>全屏显示(4:3)</PresentationFormat>
  <Paragraphs>31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幻灯片 1</vt:lpstr>
      <vt:lpstr>幻灯片 2</vt:lpstr>
      <vt:lpstr>员工转正流程的补充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21</cp:revision>
  <dcterms:created xsi:type="dcterms:W3CDTF">2019-01-09T08:13:52Z</dcterms:created>
  <dcterms:modified xsi:type="dcterms:W3CDTF">2019-01-11T09:30:34Z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2052-11.1.0.8205</vt:lpwstr>
  </property>
</Properties>
</file>